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</p:sldIdLst>
  <p:sldSz cy="5143500" cx="9144000"/>
  <p:notesSz cx="6858000" cy="9144000"/>
  <p:embeddedFontLst>
    <p:embeddedFont>
      <p:font typeface="Raleway SemiBold"/>
      <p:regular r:id="rId14"/>
      <p:bold r:id="rId15"/>
      <p:italic r:id="rId16"/>
      <p:boldItalic r:id="rId17"/>
    </p:embeddedFont>
    <p:embeddedFont>
      <p:font typeface="Lato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9320A0E-606F-476C-919B-EBE136B60050}">
  <a:tblStyle styleId="{F9320A0E-606F-476C-919B-EBE136B6005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at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21" Type="http://schemas.openxmlformats.org/officeDocument/2006/relationships/font" Target="fonts/Lato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15" Type="http://schemas.openxmlformats.org/officeDocument/2006/relationships/font" Target="fonts/RalewaySemiBold-bold.fntdata"/><Relationship Id="rId14" Type="http://schemas.openxmlformats.org/officeDocument/2006/relationships/font" Target="fonts/RalewaySemiBold-regular.fntdata"/><Relationship Id="rId17" Type="http://schemas.openxmlformats.org/officeDocument/2006/relationships/font" Target="fonts/RalewaySemiBold-boldItalic.fntdata"/><Relationship Id="rId16" Type="http://schemas.openxmlformats.org/officeDocument/2006/relationships/font" Target="fonts/RalewaySemiBold-italic.fntdata"/><Relationship Id="rId5" Type="http://schemas.openxmlformats.org/officeDocument/2006/relationships/slideMaster" Target="slideMasters/slideMaster1.xml"/><Relationship Id="rId19" Type="http://schemas.openxmlformats.org/officeDocument/2006/relationships/font" Target="fonts/Lato-bold.fntdata"/><Relationship Id="rId6" Type="http://schemas.openxmlformats.org/officeDocument/2006/relationships/notesMaster" Target="notesMasters/notesMaster1.xml"/><Relationship Id="rId18" Type="http://schemas.openxmlformats.org/officeDocument/2006/relationships/font" Target="fonts/Lato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5a1e204ab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" name="Google Shape;58;g15a1e204ab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solidFill>
                <a:srgbClr val="00B050"/>
              </a:solidFill>
            </a:endParaRPr>
          </a:p>
        </p:txBody>
      </p:sp>
      <p:sp>
        <p:nvSpPr>
          <p:cNvPr id="59" name="Google Shape;59;g15a1e204ab8_0_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66bfc16597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66bfc1659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795d5a8ce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1795d5a8ce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795d5a8cee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795d5a8cee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4dd9e0285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4dd9e028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795d5a8cee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795d5a8cee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795d5a8cee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795d5a8cee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" type="body"/>
          </p:nvPr>
        </p:nvSpPr>
        <p:spPr>
          <a:xfrm>
            <a:off x="265819" y="774985"/>
            <a:ext cx="8603400" cy="38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1pPr>
            <a:lvl2pPr indent="-36195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3pPr>
            <a:lvl4pPr indent="-323850" lvl="3" marL="1828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4pPr>
            <a:lvl5pPr indent="-323850" lvl="4" marL="22860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5pPr>
            <a:lvl6pPr indent="-317500" lvl="5" marL="27432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6pPr>
            <a:lvl7pPr indent="-317500" lvl="6" marL="32004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7pPr>
            <a:lvl8pPr indent="-317500" lvl="7" marL="36576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8pPr>
            <a:lvl9pPr indent="-317500" lvl="8" marL="41148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•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1400" u="none" cap="none" strike="noStrike">
                <a:solidFill>
                  <a:srgbClr val="CC0000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13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4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descr="NOAA_logo.png"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897" y="56862"/>
            <a:ext cx="806505" cy="780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02209" y="56868"/>
            <a:ext cx="827495" cy="80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D9EAD3"/>
            </a:gs>
            <a:gs pos="100000">
              <a:srgbClr val="CFE2F3"/>
            </a:gs>
          </a:gsLst>
          <a:lin ang="2700006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www.weather.gov/media/notification/pdf2/scn22-112_goes-r_glm_gridded_data_products_aaa.pdf" TargetMode="External"/><Relationship Id="rId4" Type="http://schemas.openxmlformats.org/officeDocument/2006/relationships/hyperlink" Target="https://vlab.noaa.gov/web/towr-s/glm" TargetMode="External"/><Relationship Id="rId5" Type="http://schemas.openxmlformats.org/officeDocument/2006/relationships/hyperlink" Target="https://vlab.noaa.gov/web/geostationary-lightning-mapper/training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docs.google.com/presentation/d/1Yj1SeD9aZaLImSMphYAun6hXxbfB-rCU/edit#slide=id.p10" TargetMode="External"/><Relationship Id="rId10" Type="http://schemas.openxmlformats.org/officeDocument/2006/relationships/hyperlink" Target="https://docs.google.com/presentation/d/1Yj1SeD9aZaLImSMphYAun6hXxbfB-rCU/edit#slide=id.p7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docs.google.com/presentation/d/1lccweNVZHIfuDNthxbQEH7w55tkrZnPw2x6G84Xqe0Y/edit" TargetMode="External"/><Relationship Id="rId4" Type="http://schemas.openxmlformats.org/officeDocument/2006/relationships/hyperlink" Target="https://docs.google.com/presentation/d/1lccweNVZHIfuDNthxbQEH7w55tkrZnPw2x6G84Xqe0Y/edit#slide=id.g4433dd8f82_12_51" TargetMode="External"/><Relationship Id="rId9" Type="http://schemas.openxmlformats.org/officeDocument/2006/relationships/hyperlink" Target="https://docs.google.com/presentation/d/1Yj1SeD9aZaLImSMphYAun6hXxbfB-rCU/edit#slide=id.p8" TargetMode="External"/><Relationship Id="rId5" Type="http://schemas.openxmlformats.org/officeDocument/2006/relationships/hyperlink" Target="https://docs.google.com/presentation/d/1lccweNVZHIfuDNthxbQEH7w55tkrZnPw2x6G84Xqe0Y/edit#slide=id.g4433dd8f82_12_58" TargetMode="External"/><Relationship Id="rId6" Type="http://schemas.openxmlformats.org/officeDocument/2006/relationships/hyperlink" Target="https://docs.google.com/presentation/d/1lccweNVZHIfuDNthxbQEH7w55tkrZnPw2x6G84Xqe0Y/edit#slide=id.g443259e22d_1_0" TargetMode="External"/><Relationship Id="rId7" Type="http://schemas.openxmlformats.org/officeDocument/2006/relationships/hyperlink" Target="https://docs.google.com/presentation/d/1h4xxrRdIIo1S9ulaaEEd6mWMk65q7WAXgHTm_chgKIw" TargetMode="External"/><Relationship Id="rId8" Type="http://schemas.openxmlformats.org/officeDocument/2006/relationships/hyperlink" Target="https://docs.google.com/presentation/d/1Yj1SeD9aZaLImSMphYAun6hXxbfB-rC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2" name="Google Shape;62;p14"/>
          <p:cNvSpPr txBox="1"/>
          <p:nvPr>
            <p:ph type="title"/>
          </p:nvPr>
        </p:nvSpPr>
        <p:spPr>
          <a:xfrm>
            <a:off x="123475" y="457200"/>
            <a:ext cx="8883300" cy="211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GOES-18 GLM Ful</a:t>
            </a:r>
            <a:r>
              <a:rPr lang="en" sz="2700"/>
              <a:t>l Validation</a:t>
            </a:r>
            <a:endParaRPr sz="27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50000"/>
              <a:buFont typeface="Calibri"/>
              <a:buNone/>
            </a:pPr>
            <a:r>
              <a:rPr lang="en" sz="2000"/>
              <a:t>Peer/Stakeholder Product Validation Review (PS-PVR)</a:t>
            </a:r>
            <a:endParaRPr sz="20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rPr lang="en" sz="1800"/>
              <a:t>Nov. 8, 2023</a:t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66666"/>
              <a:buFont typeface="Calibri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11111"/>
              <a:buFont typeface="Calibri"/>
              <a:buNone/>
            </a:pPr>
            <a:r>
              <a:rPr lang="en" sz="2700"/>
              <a:t>NWS Perspective</a:t>
            </a:r>
            <a:r>
              <a:rPr lang="en" sz="2700"/>
              <a:t>: </a:t>
            </a:r>
            <a:br>
              <a:rPr lang="en" sz="2700"/>
            </a:br>
            <a:r>
              <a:rPr lang="en" sz="2700"/>
              <a:t>AWIPS Verification</a:t>
            </a:r>
            <a:r>
              <a:rPr lang="en" sz="2700"/>
              <a:t> and Forecaster Feedback</a:t>
            </a:r>
            <a:endParaRPr sz="2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171428"/>
              <a:buFont typeface="Calibri"/>
              <a:buNone/>
            </a:pPr>
            <a:r>
              <a:t/>
            </a:r>
            <a:endParaRPr sz="175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John D. Evans, GST, Inc.  /  TOWR-S team, NWS Office of Observations</a:t>
            </a:r>
            <a:endParaRPr sz="1466">
              <a:solidFill>
                <a:srgbClr val="666666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41070"/>
              <a:buFont typeface="Calibri"/>
              <a:buNone/>
            </a:pPr>
            <a:r>
              <a:rPr lang="en" sz="1244">
                <a:solidFill>
                  <a:srgbClr val="999999"/>
                </a:solidFill>
              </a:rPr>
              <a:t>with indispensable contributions from</a:t>
            </a:r>
            <a:endParaRPr sz="1244">
              <a:solidFill>
                <a:srgbClr val="999999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ct val="204544"/>
              <a:buFont typeface="Calibri"/>
              <a:buNone/>
            </a:pPr>
            <a:r>
              <a:rPr lang="en" sz="1466">
                <a:solidFill>
                  <a:srgbClr val="666666"/>
                </a:solidFill>
              </a:rPr>
              <a:t>Lee Byerle, KBR, Inc. / TOWR-S Team, GOES-R Program Office</a:t>
            </a:r>
            <a:endParaRPr sz="1466">
              <a:solidFill>
                <a:srgbClr val="666666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</a:t>
            </a:r>
            <a:r>
              <a:rPr lang="en" sz="2000"/>
              <a:t>Gridded GLM Products in AWIPS: </a:t>
            </a:r>
            <a:br>
              <a:rPr lang="en" sz="2000"/>
            </a:br>
            <a:r>
              <a:rPr lang="en"/>
              <a:t>Flash Extent Density</a:t>
            </a:r>
            <a:endParaRPr/>
          </a:p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Minimum Flash Area</a:t>
            </a:r>
            <a:endParaRPr/>
          </a:p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 txBox="1"/>
          <p:nvPr>
            <p:ph type="title"/>
          </p:nvPr>
        </p:nvSpPr>
        <p:spPr>
          <a:xfrm>
            <a:off x="1086575" y="0"/>
            <a:ext cx="71154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GOES-18 Gridded GLM Products in AWIPS: </a:t>
            </a:r>
            <a:br>
              <a:rPr lang="en" sz="2000"/>
            </a:br>
            <a:r>
              <a:rPr lang="en"/>
              <a:t>Total Optical Energ</a:t>
            </a:r>
            <a:r>
              <a:rPr lang="en"/>
              <a:t>y</a:t>
            </a:r>
            <a:endParaRPr/>
          </a:p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84400"/>
            <a:ext cx="8839199" cy="371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8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>
            <a:off x="5832125" y="1546672"/>
            <a:ext cx="3283800" cy="330742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9" name="Google Shape;89;p18"/>
          <p:cNvGraphicFramePr/>
          <p:nvPr/>
        </p:nvGraphicFramePr>
        <p:xfrm>
          <a:off x="5829750" y="154141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{F9320A0E-606F-476C-919B-EBE136B60050}</a:tableStyleId>
              </a:tblPr>
              <a:tblGrid>
                <a:gridCol w="547300"/>
                <a:gridCol w="547300"/>
                <a:gridCol w="547300"/>
                <a:gridCol w="547300"/>
                <a:gridCol w="547300"/>
                <a:gridCol w="547300"/>
              </a:tblGrid>
              <a:tr h="300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 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19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PAZ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29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PBK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PBL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PBM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39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PBN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PBO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PBP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PBQ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PBR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PBS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PBT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PBU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PBV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PBW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49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PBX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PBY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PBZ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52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PCA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53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PCB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54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PCC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55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PCD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56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PCE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57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PCF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06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58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PCG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59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PCH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60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PCI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0</a:t>
                      </a:r>
                      <a:r>
                        <a:rPr lang="en" sz="700">
                          <a:solidFill>
                            <a:srgbClr val="CC4125"/>
                          </a:solidFill>
                        </a:rPr>
                        <a:t>61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rgbClr val="CC4125"/>
                          </a:solidFill>
                        </a:rPr>
                        <a:t>PCJ</a:t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>
                        <a:solidFill>
                          <a:srgbClr val="CC4125"/>
                        </a:solidFill>
                      </a:endParaRPr>
                    </a:p>
                  </a:txBody>
                  <a:tcPr marT="9125" marB="9125" marR="9125" marL="9125" anchor="ctr">
                    <a:lnL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EA999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192750" y="774975"/>
            <a:ext cx="8692200" cy="43686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22250" lvl="0" marL="2286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G</a:t>
            </a:r>
            <a:r>
              <a:rPr lang="en" sz="1700"/>
              <a:t>ridded GLM (1-minute) has been operationally available </a:t>
            </a:r>
            <a:r>
              <a:rPr lang="en" sz="1700"/>
              <a:t>to </a:t>
            </a:r>
            <a:r>
              <a:rPr lang="en" sz="1700"/>
              <a:t>AWIPS since Mar. 6, 2023.</a:t>
            </a:r>
            <a:endParaRPr sz="1700"/>
          </a:p>
          <a:p>
            <a:pPr indent="-209550" lvl="1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But many AWIPS sites had been receiving the pre-operational version of it </a:t>
            </a:r>
            <a:r>
              <a:rPr lang="en" sz="1500"/>
              <a:t>since July 2018</a:t>
            </a:r>
            <a:r>
              <a:rPr i="1" lang="en" sz="1500"/>
              <a:t>.</a:t>
            </a:r>
            <a:endParaRPr sz="1300"/>
          </a:p>
          <a:p>
            <a:pPr indent="-222250" lvl="0" marL="228600" marR="2264779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700"/>
              <a:buChar char="•"/>
            </a:pPr>
            <a:r>
              <a:rPr lang="en" sz="1700"/>
              <a:t>AWIPS' Network Control Facility (NCF) is configured to</a:t>
            </a:r>
            <a:endParaRPr sz="1700"/>
          </a:p>
          <a:p>
            <a:pPr indent="-209550" lvl="1" marL="514350" marR="3032273" rtl="0" algn="l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Apply WMO headers "TIRS00 KNES" (East) or "TIRT00 KNES" (West) to gridded GLM files arriving from the GOES-R GS;</a:t>
            </a:r>
            <a:endParaRPr sz="1250"/>
          </a:p>
          <a:p>
            <a:pPr indent="-209550" lvl="1" marL="514350" marR="3032273" rtl="0" algn="l">
              <a:spcBef>
                <a:spcPts val="6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Translate tile numbers (000, 001, … 061) to WMO Bulletin Segment Headers (PAA, PAB, … PCJ) and apply them;</a:t>
            </a:r>
            <a:endParaRPr sz="1500"/>
          </a:p>
          <a:p>
            <a:pPr indent="-209550" lvl="1" marL="514350" marR="3032273" rtl="0" algn="l">
              <a:spcBef>
                <a:spcPts val="6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Distinguish GLMFDSTAT summary files from GLM data tiles and give them special "PZZ" Segment Headers;</a:t>
            </a:r>
            <a:endParaRPr sz="1500"/>
          </a:p>
          <a:p>
            <a:pPr indent="-196850" lvl="2" marL="685800" marR="3209264" rtl="0" algn="l">
              <a:spcBef>
                <a:spcPts val="0"/>
              </a:spcBef>
              <a:spcAft>
                <a:spcPts val="0"/>
              </a:spcAft>
              <a:buClr>
                <a:srgbClr val="8E7CC3"/>
              </a:buClr>
              <a:buSzPts val="1300"/>
              <a:buChar char="•"/>
            </a:pPr>
            <a:r>
              <a:rPr lang="en" sz="1300">
                <a:solidFill>
                  <a:srgbClr val="8E7CC3"/>
                </a:solidFill>
              </a:rPr>
              <a:t>The new AWIPS Pre-Processor ["APP"] uses the GLMFDSTAT files to construct 5-minute aggregations of FED, MFA, TOE</a:t>
            </a:r>
            <a:endParaRPr sz="1500"/>
          </a:p>
          <a:p>
            <a:pPr indent="-209550" lvl="2" marL="514350" marR="3032273" rtl="0" algn="l">
              <a:spcBef>
                <a:spcPts val="600"/>
              </a:spcBef>
              <a:spcAft>
                <a:spcPts val="0"/>
              </a:spcAft>
              <a:buSzPts val="1500"/>
              <a:buChar char="•"/>
            </a:pPr>
            <a:r>
              <a:rPr lang="en" sz="1500"/>
              <a:t>Route the tiles / files to the Satellite Broadcast Network (SBN) Channels GRE (East) or GRW (West). </a:t>
            </a:r>
            <a:endParaRPr sz="1500"/>
          </a:p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8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  <p:sp>
        <p:nvSpPr>
          <p:cNvPr id="93" name="Google Shape;93;p18"/>
          <p:cNvSpPr txBox="1"/>
          <p:nvPr/>
        </p:nvSpPr>
        <p:spPr>
          <a:xfrm>
            <a:off x="5835850" y="4785775"/>
            <a:ext cx="247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GOES-West Gridded GLM tiles</a:t>
            </a:r>
            <a:endParaRPr sz="11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514450" y="774975"/>
            <a:ext cx="8071500" cy="4129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266700" lvl="0" marL="228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AWIPS site configurations for this gridded GLM product were part of TOWR-S RPM v23 (Feb. 2023):</a:t>
            </a:r>
            <a:endParaRPr/>
          </a:p>
          <a:p>
            <a:pPr indent="-215900" lvl="1" marL="514350" marR="18753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New filename pattern in the “dataset_name” global attribute</a:t>
            </a:r>
            <a:endParaRPr sz="1600"/>
          </a:p>
          <a:p>
            <a:pPr indent="-215900" lvl="1" marL="514350" marR="18753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Special handling of GLMFDSTAT files</a:t>
            </a:r>
            <a:endParaRPr sz="1600"/>
          </a:p>
          <a:p>
            <a:pPr indent="-215900" lvl="1" marL="514350" marR="18753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Otherwise handled just like GOES-R SCMI imagery tiles</a:t>
            </a:r>
            <a:endParaRPr sz="1600"/>
          </a:p>
          <a:p>
            <a:pPr indent="-2667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"Punctured tile" scheme trims file counts</a:t>
            </a:r>
            <a:r>
              <a:rPr lang="en"/>
              <a:t> &amp; data volumes</a:t>
            </a:r>
            <a:r>
              <a:rPr lang="en"/>
              <a:t> on the SBN</a:t>
            </a:r>
            <a:endParaRPr/>
          </a:p>
          <a:p>
            <a:pPr indent="-215900" lvl="1" marL="514350" marR="18753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GOES-West: ~12,000 files/day, ~1.2 GB/day</a:t>
            </a:r>
            <a:endParaRPr sz="1600"/>
          </a:p>
          <a:p>
            <a:pPr indent="-215900" lvl="1" marL="514350" marR="18753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GOES-East:  </a:t>
            </a:r>
            <a:r>
              <a:rPr lang="en" sz="1100"/>
              <a:t> </a:t>
            </a:r>
            <a:r>
              <a:rPr lang="en" sz="1600"/>
              <a:t>~25,000 files/day, ~2.0 GB/day</a:t>
            </a:r>
            <a:endParaRPr sz="1600"/>
          </a:p>
          <a:p>
            <a:pPr indent="-266700" lvl="0" marL="228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Public </a:t>
            </a:r>
            <a:r>
              <a:rPr lang="en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Service Change Notice</a:t>
            </a:r>
            <a:r>
              <a:rPr lang="en"/>
              <a:t>, </a:t>
            </a:r>
            <a:r>
              <a:rPr lang="en"/>
              <a:t>and </a:t>
            </a:r>
            <a:r>
              <a:rPr lang="en" u="sng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Dataset Guide</a:t>
            </a:r>
            <a:r>
              <a:rPr lang="en"/>
              <a:t> on VLab, detail gridded GLM data content, tiling, size, cadence, WMO headers, and links to documentation, </a:t>
            </a:r>
            <a:r>
              <a:rPr lang="en" u="sng">
                <a:solidFill>
                  <a:schemeClr val="hlink"/>
                </a:solidFill>
                <a:hlinkClick r:id="rId5"/>
              </a:rPr>
              <a:t>Training Resources</a:t>
            </a:r>
            <a:r>
              <a:rPr lang="en"/>
              <a:t>, Quick Guides, </a:t>
            </a:r>
            <a:r>
              <a:rPr i="1" lang="en"/>
              <a:t>etc.</a:t>
            </a:r>
            <a:endParaRPr sz="1600"/>
          </a:p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9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020"/>
              <a:t>Notes on AWIPS integration of Gridded GLM Data Products</a:t>
            </a:r>
            <a:endParaRPr sz="202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E7EAD3"/>
            </a:gs>
            <a:gs pos="100000">
              <a:srgbClr val="CFEAF3"/>
            </a:gs>
          </a:gsLst>
          <a:lin ang="2700006" scaled="0"/>
        </a:gra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256575" y="927375"/>
            <a:ext cx="8766300" cy="2477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See NWS input to GOES-16 GLM PS-PVR (Nov. 2018), “</a:t>
            </a:r>
            <a:r>
              <a:rPr lang="en" sz="1500" u="sng">
                <a:solidFill>
                  <a:schemeClr val="hlink"/>
                </a:solidFill>
                <a:hlinkClick r:id="rId3"/>
              </a:rPr>
              <a:t>GOES-16 GLM Implementation in NWS</a:t>
            </a:r>
            <a:r>
              <a:rPr lang="en" sz="1500"/>
              <a:t>”</a:t>
            </a:r>
            <a:endParaRPr sz="15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Applications</a:t>
            </a:r>
            <a:r>
              <a:rPr lang="en" sz="1100"/>
              <a:t>; </a:t>
            </a:r>
            <a:r>
              <a:rPr lang="en" sz="1100" u="sng">
                <a:solidFill>
                  <a:schemeClr val="hlink"/>
                </a:solidFill>
                <a:hlinkClick r:id="rId5"/>
              </a:rPr>
              <a:t>User comments</a:t>
            </a:r>
            <a:r>
              <a:rPr lang="en" sz="1100"/>
              <a:t>; </a:t>
            </a:r>
            <a:r>
              <a:rPr lang="en" sz="1100" u="sng">
                <a:solidFill>
                  <a:schemeClr val="hlink"/>
                </a:solidFill>
                <a:hlinkClick r:id="rId6"/>
              </a:rPr>
              <a:t>Implementation phases</a:t>
            </a:r>
            <a:endParaRPr sz="1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See NWS update to GOES-17 GLM PS-PVR (Feb. 2021), “</a:t>
            </a:r>
            <a:r>
              <a:rPr lang="en" sz="1500" u="sng">
                <a:solidFill>
                  <a:schemeClr val="hlink"/>
                </a:solidFill>
                <a:hlinkClick r:id="rId7"/>
              </a:rPr>
              <a:t>GOES-17 GLM in AWIPS</a:t>
            </a:r>
            <a:r>
              <a:rPr lang="en" sz="1500"/>
              <a:t>”</a:t>
            </a:r>
            <a:endParaRPr sz="15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See K. Thiel, </a:t>
            </a:r>
            <a:r>
              <a:rPr lang="en" sz="1500"/>
              <a:t>“</a:t>
            </a:r>
            <a:r>
              <a:rPr lang="en" sz="1500" u="sng">
                <a:solidFill>
                  <a:schemeClr val="hlink"/>
                </a:solidFill>
                <a:hlinkClick r:id="rId8"/>
              </a:rPr>
              <a:t>GLM in the 2022 HWT Satellite Proving Ground Experiment</a:t>
            </a:r>
            <a:r>
              <a:rPr lang="en" sz="1500"/>
              <a:t>”</a:t>
            </a:r>
            <a:endParaRPr sz="1500"/>
          </a:p>
          <a:p>
            <a:pPr indent="-3429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 sz="1100" u="sng">
                <a:solidFill>
                  <a:schemeClr val="hlink"/>
                </a:solidFill>
                <a:hlinkClick r:id="rId9"/>
              </a:rPr>
              <a:t>Role in Decision support</a:t>
            </a:r>
            <a:r>
              <a:rPr lang="en" sz="1100"/>
              <a:t>; </a:t>
            </a:r>
            <a:r>
              <a:rPr lang="en" sz="1100" u="sng">
                <a:solidFill>
                  <a:schemeClr val="hlink"/>
                </a:solidFill>
                <a:hlinkClick r:id="rId10"/>
              </a:rPr>
              <a:t>Importance of FED, MFA</a:t>
            </a:r>
            <a:r>
              <a:rPr lang="en" sz="1100"/>
              <a:t>; </a:t>
            </a:r>
            <a:r>
              <a:rPr lang="en" sz="1100" u="sng">
                <a:solidFill>
                  <a:schemeClr val="hlink"/>
                </a:solidFill>
                <a:hlinkClick r:id="rId11"/>
              </a:rPr>
              <a:t>Uses of East+West GLM</a:t>
            </a:r>
            <a:endParaRPr sz="11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Many </a:t>
            </a:r>
            <a:r>
              <a:rPr lang="en" sz="1500"/>
              <a:t>NWS forecasters have now had 3+ years of experience with gridded GLM data products</a:t>
            </a:r>
            <a:endParaRPr sz="1500"/>
          </a:p>
          <a:p>
            <a:pPr indent="-36195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1500"/>
              <a:t>Frequent topic in the weekly Satellite Book Club seminar - for example:</a:t>
            </a:r>
            <a:endParaRPr sz="1500"/>
          </a:p>
        </p:txBody>
      </p:sp>
      <p:sp>
        <p:nvSpPr>
          <p:cNvPr id="106" name="Google Shape;106;p20"/>
          <p:cNvSpPr txBox="1"/>
          <p:nvPr>
            <p:ph idx="12" type="sldNum"/>
          </p:nvPr>
        </p:nvSpPr>
        <p:spPr>
          <a:xfrm>
            <a:off x="8647819" y="4812506"/>
            <a:ext cx="420000" cy="2739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20"/>
          <p:cNvSpPr txBox="1"/>
          <p:nvPr>
            <p:ph type="title"/>
          </p:nvPr>
        </p:nvSpPr>
        <p:spPr>
          <a:xfrm>
            <a:off x="914400" y="0"/>
            <a:ext cx="7287600" cy="655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Forecaster Use of Gridded GLM data products</a:t>
            </a:r>
            <a:endParaRPr/>
          </a:p>
        </p:txBody>
      </p:sp>
      <p:graphicFrame>
        <p:nvGraphicFramePr>
          <p:cNvPr id="108" name="Google Shape;108;p20"/>
          <p:cNvGraphicFramePr/>
          <p:nvPr/>
        </p:nvGraphicFramePr>
        <p:xfrm>
          <a:off x="624775" y="2962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{F9320A0E-606F-476C-919B-EBE136B60050}</a:tableStyleId>
              </a:tblPr>
              <a:tblGrid>
                <a:gridCol w="3712775"/>
                <a:gridCol w="4351175"/>
              </a:tblGrid>
              <a:tr h="1779900"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 (What is better than one GL mapper?)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5 (May 7, 2020 severe outbreak)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685800" lvl="0" marL="68580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9 (Florida Keys tracking updraft strength, special role for airport warnings)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16 (Great Lakes "marginally severe" events)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22 (Understanding GLM)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26 (Application of GLM during a severe weather outbreak in Oklahoma)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40 (Communicating TC Hazards)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5715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41 (Tornado detection Mid-Atlantic)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68 (LightningCast intro from CIMSS)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757535" lvl="0" marL="757535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70 (Radar down, Severe Risk up) - "Lightning and sat trends are your friend"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110 (EF 2 tornado Midland WFO)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119 (GLM for tornado warnings during landfalling tropical cyclones)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  <a:p>
                      <a:pPr indent="-857250" lvl="0" marL="85725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8E7CC3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Session 168 (Using GLM to Predict Tornadogenesis during a Quasi-Linear Convective System)</a:t>
                      </a:r>
                      <a:endParaRPr sz="1200">
                        <a:solidFill>
                          <a:srgbClr val="8E7CC3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25" marB="9125" marR="91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